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9.png" ContentType="image/png"/>
  <Override PartName="/ppt/media/image7.jpeg" ContentType="image/jpeg"/>
  <Override PartName="/ppt/media/media8.mp4" ContentType="video/mp4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presProps" Target="presProps.xml"/>
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9.png>
</file>

<file path=ppt/media/media8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20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820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C23537-A585-4192-A32C-968FA055DB2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20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882AA58-5BDC-485D-B93F-5655A2856D5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ue_Curv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20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820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775C79E-7401-4E1F-AAEA-6996108D57D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 flipH="1" flipV="1">
            <a:off x="-2160" y="4497840"/>
            <a:ext cx="10078200" cy="116820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20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5820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 idx="1"/>
          </p:nvPr>
        </p:nvSpPr>
        <p:spPr>
          <a:xfrm>
            <a:off x="3420000" y="5220000"/>
            <a:ext cx="3238200" cy="35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 idx="2"/>
          </p:nvPr>
        </p:nvSpPr>
        <p:spPr>
          <a:xfrm>
            <a:off x="7380000" y="5220000"/>
            <a:ext cx="2338200" cy="35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01CD407-6229-44C3-AEF4-B0EF3E3E13C3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dt" idx="3"/>
          </p:nvPr>
        </p:nvSpPr>
        <p:spPr>
          <a:xfrm>
            <a:off x="360000" y="5220000"/>
            <a:ext cx="2338200" cy="35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"/>
          <p:cNvSpPr/>
          <p:nvPr/>
        </p:nvSpPr>
        <p:spPr>
          <a:xfrm flipH="1" flipV="1">
            <a:off x="-2160" y="4497840"/>
            <a:ext cx="10078200" cy="116820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20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ftr" idx="4"/>
          </p:nvPr>
        </p:nvSpPr>
        <p:spPr>
          <a:xfrm>
            <a:off x="3420000" y="5220000"/>
            <a:ext cx="3238200" cy="35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sldNum" idx="5"/>
          </p:nvPr>
        </p:nvSpPr>
        <p:spPr>
          <a:xfrm>
            <a:off x="7380000" y="5220000"/>
            <a:ext cx="2338200" cy="35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CEA7EA1-E5A6-4F3D-8D49-393775D294A5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dt" idx="6"/>
          </p:nvPr>
        </p:nvSpPr>
        <p:spPr>
          <a:xfrm>
            <a:off x="360000" y="5220000"/>
            <a:ext cx="2338200" cy="35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"/>
          <p:cNvSpPr/>
          <p:nvPr/>
        </p:nvSpPr>
        <p:spPr>
          <a:xfrm>
            <a:off x="0" y="0"/>
            <a:ext cx="10074960" cy="71820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" name=""/>
          <p:cNvSpPr/>
          <p:nvPr/>
        </p:nvSpPr>
        <p:spPr>
          <a:xfrm>
            <a:off x="3240" y="5040000"/>
            <a:ext cx="10074960" cy="62964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bb2e5"/>
              </a:gs>
              <a:gs pos="50000">
                <a:srgbClr val="3cb3e6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ca6e1"/>
              </a:gs>
              <a:gs pos="75000">
                <a:srgbClr val="1ea7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da0df"/>
              </a:gs>
              <a:gs pos="87500">
                <a:srgbClr val="0fa1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20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5820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ftr" idx="7"/>
          </p:nvPr>
        </p:nvSpPr>
        <p:spPr>
          <a:xfrm>
            <a:off x="3420000" y="5220000"/>
            <a:ext cx="3238200" cy="35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sldNum" idx="8"/>
          </p:nvPr>
        </p:nvSpPr>
        <p:spPr>
          <a:xfrm>
            <a:off x="7380000" y="5220000"/>
            <a:ext cx="2338200" cy="35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D06920B-6779-4FA6-9445-FEEF1CD92004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dt" idx="9"/>
          </p:nvPr>
        </p:nvSpPr>
        <p:spPr>
          <a:xfrm>
            <a:off x="360000" y="5220000"/>
            <a:ext cx="2338200" cy="35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video" Target="../media/media8.mp4"/><Relationship Id="rId2" Type="http://schemas.microsoft.com/office/2007/relationships/media" Target="../media/media8.mp4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1200" y="952200"/>
            <a:ext cx="899820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800" spc="-1" strike="noStrike">
                <a:solidFill>
                  <a:srgbClr val="dd4100"/>
                </a:solidFill>
                <a:latin typeface="Arial"/>
              </a:rPr>
              <a:t>Школьный фотоархив</a:t>
            </a:r>
            <a:endParaRPr b="0" lang="ru-RU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"/>
          <p:cNvSpPr/>
          <p:nvPr/>
        </p:nvSpPr>
        <p:spPr>
          <a:xfrm>
            <a:off x="1600200" y="2203200"/>
            <a:ext cx="6856200" cy="251280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Авторы: Мароко Павел, Филатов Пётр, Зайцев Фёдор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10”А” класс школы 2086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Руководитель: куратор МГТУ им. Н.Э. Баумана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Гришина Арина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8200" cy="4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База данных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"/>
          <p:cNvSpPr/>
          <p:nvPr/>
        </p:nvSpPr>
        <p:spPr>
          <a:xfrm>
            <a:off x="3886200" y="914400"/>
            <a:ext cx="1827000" cy="91260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База данных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3" name=""/>
          <p:cNvCxnSpPr>
            <a:stCxn id="62" idx="3"/>
            <a:endCxn id="62" idx="3"/>
          </p:cNvCxnSpPr>
          <p:nvPr/>
        </p:nvCxnSpPr>
        <p:spPr>
          <a:xfrm rot="16200000">
            <a:off x="5713200" y="1370520"/>
            <a:ext cx="360" cy="360"/>
          </a:xfrm>
          <a:prstGeom prst="bentConnector2">
            <a:avLst/>
          </a:prstGeom>
          <a:ln w="18000">
            <a:solidFill>
              <a:srgbClr val="77caee"/>
            </a:solidFill>
            <a:round/>
          </a:ln>
        </p:spPr>
      </p:cxnSp>
      <p:sp>
        <p:nvSpPr>
          <p:cNvPr id="64" name=""/>
          <p:cNvSpPr/>
          <p:nvPr/>
        </p:nvSpPr>
        <p:spPr>
          <a:xfrm>
            <a:off x="6871320" y="1164600"/>
            <a:ext cx="2055600" cy="45540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Пользователь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1828800" y="914400"/>
            <a:ext cx="1827000" cy="68400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Media archive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228600" y="914400"/>
            <a:ext cx="1141200" cy="68400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Учебный 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год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"/>
          <p:cNvSpPr/>
          <p:nvPr/>
        </p:nvSpPr>
        <p:spPr>
          <a:xfrm>
            <a:off x="228600" y="2057400"/>
            <a:ext cx="1141200" cy="68400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Классы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228600" y="2971800"/>
            <a:ext cx="1141200" cy="68400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События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228600" y="4114800"/>
            <a:ext cx="1141200" cy="68400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Фото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0" name=""/>
          <p:cNvCxnSpPr>
            <a:stCxn id="63" idx="0"/>
            <a:endCxn id="64" idx="1"/>
          </p:cNvCxnSpPr>
          <p:nvPr/>
        </p:nvCxnSpPr>
        <p:spPr>
          <a:xfrm>
            <a:off x="5713200" y="1370520"/>
            <a:ext cx="1158480" cy="21960"/>
          </a:xfrm>
          <a:prstGeom prst="bentConnector3">
            <a:avLst>
              <a:gd name="adj1" fmla="val 100590"/>
            </a:avLst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1" name=""/>
          <p:cNvCxnSpPr>
            <a:stCxn id="62" idx="1"/>
            <a:endCxn id="65" idx="3"/>
          </p:cNvCxnSpPr>
          <p:nvPr/>
        </p:nvCxnSpPr>
        <p:spPr>
          <a:xfrm rot="10800000">
            <a:off x="3655800" y="1256040"/>
            <a:ext cx="230760" cy="114480"/>
          </a:xfrm>
          <a:prstGeom prst="bentConnector3">
            <a:avLst>
              <a:gd name="adj1" fmla="val 49218"/>
            </a:avLst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2" name=""/>
          <p:cNvCxnSpPr>
            <a:stCxn id="65" idx="1"/>
            <a:endCxn id="66" idx="3"/>
          </p:cNvCxnSpPr>
          <p:nvPr/>
        </p:nvCxnSpPr>
        <p:spPr>
          <a:xfrm rot="10800000">
            <a:off x="1369440" y="1256400"/>
            <a:ext cx="45936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3" name=""/>
          <p:cNvCxnSpPr>
            <a:stCxn id="66" idx="2"/>
            <a:endCxn id="67" idx="0"/>
          </p:cNvCxnSpPr>
          <p:nvPr/>
        </p:nvCxnSpPr>
        <p:spPr>
          <a:xfrm rot="16200000">
            <a:off x="569880" y="1827720"/>
            <a:ext cx="45936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4" name=""/>
          <p:cNvCxnSpPr>
            <a:stCxn id="67" idx="2"/>
            <a:endCxn id="68" idx="0"/>
          </p:cNvCxnSpPr>
          <p:nvPr/>
        </p:nvCxnSpPr>
        <p:spPr>
          <a:xfrm rot="16200000">
            <a:off x="684000" y="2856600"/>
            <a:ext cx="23076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5" name=""/>
          <p:cNvCxnSpPr>
            <a:stCxn id="68" idx="2"/>
            <a:endCxn id="69" idx="0"/>
          </p:cNvCxnSpPr>
          <p:nvPr/>
        </p:nvCxnSpPr>
        <p:spPr>
          <a:xfrm rot="16200000">
            <a:off x="569880" y="3885120"/>
            <a:ext cx="45936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8DAA0B6-4AF6-46D4-9508-64CD0AF2ABE4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8200" cy="4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База данных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338400" y="2057400"/>
            <a:ext cx="5603400" cy="878040"/>
          </a:xfrm>
          <a:prstGeom prst="rect">
            <a:avLst/>
          </a:prstGeom>
          <a:ln w="18000">
            <a:noFill/>
          </a:ln>
        </p:spPr>
      </p:pic>
      <p:pic>
        <p:nvPicPr>
          <p:cNvPr id="78" name="" descr=""/>
          <p:cNvPicPr/>
          <p:nvPr/>
        </p:nvPicPr>
        <p:blipFill>
          <a:blip r:embed="rId2"/>
          <a:stretch/>
        </p:blipFill>
        <p:spPr>
          <a:xfrm>
            <a:off x="5257800" y="3422160"/>
            <a:ext cx="4375800" cy="69084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00FD042-7EF8-4403-921A-E1E67AFD0E2D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8200" cy="4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Опрос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80" name=""/>
          <p:cNvGraphicFramePr/>
          <p:nvPr/>
        </p:nvGraphicFramePr>
        <p:xfrm>
          <a:off x="1964880" y="941760"/>
          <a:ext cx="6391800" cy="3833280"/>
        </p:xfrm>
        <a:graphic>
          <a:graphicData uri="http://schemas.openxmlformats.org/drawingml/2006/table">
            <a:tbl>
              <a:tblPr/>
              <a:tblGrid>
                <a:gridCol w="1598040"/>
                <a:gridCol w="1598040"/>
                <a:gridCol w="1598040"/>
                <a:gridCol w="1598040"/>
              </a:tblGrid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Участники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Удобство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Функционал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Надобность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</a:tr>
              <a:tr h="5234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 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2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10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7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3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4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7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5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10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5522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8.2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69A4D86-BB41-4C2F-B8A1-5211A7E93BAE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2000" y="284760"/>
            <a:ext cx="9899280" cy="51858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76AA2C2-E476-4E32-AA7B-20138EFF6126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200" cy="48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Итоги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5"/>
          <p:cNvSpPr/>
          <p:nvPr/>
        </p:nvSpPr>
        <p:spPr>
          <a:xfrm>
            <a:off x="360360" y="1080360"/>
            <a:ext cx="9358200" cy="359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Мы создали продукт, который даёт контроль не только над школьными фотографиями, но над частицей истории образовательного процесса.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Наш продукт — не просто «облачная галерея», а полноценный инструмент, сохраняющий дух школы, делая его видимым и осязаемым для всех — от первоклассника до седого выпускника.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8180EFE-B688-40D1-B057-2199BC51A244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200" cy="48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Оглавление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360000" y="1512000"/>
            <a:ext cx="935820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Актуальность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Цели и задачи проекта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Ход работы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Результат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Будущее развитие проекта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685099F-A1CE-4477-AC83-AFEE1F4DC141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200" cy="48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Актуальность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360000" y="1224000"/>
            <a:ext cx="935820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9bdd"/>
                </a:solidFill>
                <a:latin typeface="Arial"/>
              </a:rPr>
              <a:t>С массовым распространением мобильных телефонов намного увеличилось количество фотографий. После каждого школьного мероприятия появляется большое количество фотографий, которые хранятся несистематизированно и могут очень легко потеряться.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9bdd"/>
                </a:solidFill>
                <a:latin typeface="Arial"/>
              </a:rPr>
              <a:t>Но с нашим онлайн фото-архивом участники образовательного процесса получат удобный и безопасный инструмент для централизованного хранения фотографий.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9bdd"/>
                </a:solidFill>
                <a:latin typeface="Arial"/>
              </a:rPr>
              <a:t>Наш фото-банк решает проблему хранения визуальной школьной истории и создаёт стимул для формирования цифрового наследия школы.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"/>
          <p:cNvSpPr/>
          <p:nvPr/>
        </p:nvSpPr>
        <p:spPr>
          <a:xfrm>
            <a:off x="399960" y="1532520"/>
            <a:ext cx="9358200" cy="359820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2400" spc="-1" strike="noStrike">
              <a:solidFill>
                <a:srgbClr val="009bdd"/>
              </a:solidFill>
              <a:latin typeface="Arial"/>
              <a:ea typeface="DejaVu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25FADEE-D200-402D-8688-AF24F2771D63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200" cy="48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Цель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820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Цель разработки — создание централизованной веб-платформы для систематизации, долгосрочного хранения и обеспечения удобного доступа к фотографиям школьных мероприятий со встроенной системой модерации пользовательского контента.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"/>
          <p:cNvSpPr/>
          <p:nvPr/>
        </p:nvSpPr>
        <p:spPr>
          <a:xfrm>
            <a:off x="399960" y="1532520"/>
            <a:ext cx="9358200" cy="359820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2400" spc="-1" strike="noStrike">
              <a:solidFill>
                <a:srgbClr val="009bdd"/>
              </a:solidFill>
              <a:latin typeface="Arial"/>
              <a:ea typeface="DejaVu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C3883F4-33E6-4A1B-BE5F-5D790BAAFDF9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200" cy="48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Задачи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/>
          <p:nvPr/>
        </p:nvSpPr>
        <p:spPr>
          <a:xfrm>
            <a:off x="360360" y="1080360"/>
            <a:ext cx="9358200" cy="359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Какие задачи мы ставили перед собой: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Проектный этап — продумать функционал и дизайн.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Техническая реализация — создание систем и интуитивно понятного интерфейса, создание механизма модерации.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Финальная доработка и внедрение — тестирование функционала, исправление ошибок.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После окончания разработки — возможность развёртывания проекта на доступных мощностях, написание документации.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C4E8F28-E1C6-458E-A624-DE9DAE7FB1B0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200" cy="48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Ход работы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/>
          <p:nvPr/>
        </p:nvSpPr>
        <p:spPr>
          <a:xfrm>
            <a:off x="360720" y="1080720"/>
            <a:ext cx="9358200" cy="359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Проектирование продукта на основе цели и требований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Разработка ядра (базы) проекта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Добавление логики работы, а также различных систем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Проверка корректности вёрстки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Выявление критических ошибок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Написание документации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Подготовка к развёртыванию и внедрению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990FEEC-2848-4BDB-84D7-03ED0354940B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200" cy="48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Первый этап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820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Создание дизайна сайта в Figma 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" name="" descr=""/>
          <p:cNvPicPr/>
          <p:nvPr/>
        </p:nvPicPr>
        <p:blipFill>
          <a:blip r:embed="rId1"/>
          <a:stretch/>
        </p:blipFill>
        <p:spPr>
          <a:xfrm>
            <a:off x="6258600" y="1371600"/>
            <a:ext cx="3569400" cy="2055600"/>
          </a:xfrm>
          <a:prstGeom prst="rect">
            <a:avLst/>
          </a:prstGeom>
          <a:ln w="18000">
            <a:noFill/>
          </a:ln>
        </p:spPr>
      </p:pic>
      <p:pic>
        <p:nvPicPr>
          <p:cNvPr id="41" name="" descr=""/>
          <p:cNvPicPr/>
          <p:nvPr/>
        </p:nvPicPr>
        <p:blipFill>
          <a:blip r:embed="rId2"/>
          <a:stretch/>
        </p:blipFill>
        <p:spPr>
          <a:xfrm>
            <a:off x="914400" y="1828800"/>
            <a:ext cx="5012640" cy="2815200"/>
          </a:xfrm>
          <a:prstGeom prst="rect">
            <a:avLst/>
          </a:prstGeom>
          <a:ln w="180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E014606-B50D-42BB-BAE6-881A6ECC9622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8200" cy="4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Второй этап - написание кода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5770440" y="1410480"/>
            <a:ext cx="3985560" cy="2135520"/>
          </a:xfrm>
          <a:prstGeom prst="rect">
            <a:avLst/>
          </a:prstGeom>
          <a:ln w="18000">
            <a:noFill/>
          </a:ln>
        </p:spPr>
      </p:pic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745200" y="914400"/>
            <a:ext cx="4060800" cy="1355400"/>
          </a:xfrm>
          <a:prstGeom prst="rect">
            <a:avLst/>
          </a:prstGeom>
          <a:ln w="18000">
            <a:noFill/>
          </a:ln>
        </p:spPr>
      </p:pic>
      <p:sp>
        <p:nvSpPr>
          <p:cNvPr id="45" name=""/>
          <p:cNvSpPr/>
          <p:nvPr/>
        </p:nvSpPr>
        <p:spPr>
          <a:xfrm>
            <a:off x="1659600" y="2288880"/>
            <a:ext cx="2211840" cy="34452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Панель модерации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"/>
          <p:cNvSpPr/>
          <p:nvPr/>
        </p:nvSpPr>
        <p:spPr>
          <a:xfrm>
            <a:off x="6570000" y="3735720"/>
            <a:ext cx="2486160" cy="34452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Загрузка фотографий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3"/>
          <a:stretch/>
        </p:blipFill>
        <p:spPr>
          <a:xfrm>
            <a:off x="469800" y="2971800"/>
            <a:ext cx="4833000" cy="1432800"/>
          </a:xfrm>
          <a:prstGeom prst="rect">
            <a:avLst/>
          </a:prstGeom>
          <a:ln w="18000">
            <a:noFill/>
          </a:ln>
        </p:spPr>
      </p:pic>
      <p:sp>
        <p:nvSpPr>
          <p:cNvPr id="48" name=""/>
          <p:cNvSpPr/>
          <p:nvPr/>
        </p:nvSpPr>
        <p:spPr>
          <a:xfrm>
            <a:off x="773640" y="4500000"/>
            <a:ext cx="4267800" cy="34452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Главная страница, отображение годов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FD00DC6-D5BF-4FE9-B6F3-AF26CE8B2925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200" cy="48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Схема сайта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Главная страница"/>
          <p:cNvSpPr/>
          <p:nvPr/>
        </p:nvSpPr>
        <p:spPr>
          <a:xfrm>
            <a:off x="3657600" y="914400"/>
            <a:ext cx="2741400" cy="114120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Главная страница 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"/>
          <p:cNvSpPr/>
          <p:nvPr/>
        </p:nvSpPr>
        <p:spPr>
          <a:xfrm>
            <a:off x="7086600" y="2286000"/>
            <a:ext cx="2055600" cy="91260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Личный кабинет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"/>
          <p:cNvSpPr/>
          <p:nvPr/>
        </p:nvSpPr>
        <p:spPr>
          <a:xfrm>
            <a:off x="6629400" y="1600200"/>
            <a:ext cx="914400" cy="45720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3" name=""/>
          <p:cNvSpPr/>
          <p:nvPr/>
        </p:nvSpPr>
        <p:spPr>
          <a:xfrm>
            <a:off x="1143000" y="914400"/>
            <a:ext cx="1598400" cy="91260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Учебный год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"/>
          <p:cNvSpPr/>
          <p:nvPr/>
        </p:nvSpPr>
        <p:spPr>
          <a:xfrm>
            <a:off x="1143000" y="2057400"/>
            <a:ext cx="1598400" cy="91260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Класс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"/>
          <p:cNvSpPr/>
          <p:nvPr/>
        </p:nvSpPr>
        <p:spPr>
          <a:xfrm>
            <a:off x="1143000" y="3200400"/>
            <a:ext cx="1598400" cy="91260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События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"/>
          <p:cNvSpPr/>
          <p:nvPr/>
        </p:nvSpPr>
        <p:spPr>
          <a:xfrm>
            <a:off x="3200400" y="3200400"/>
            <a:ext cx="1598400" cy="91260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Событие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"/>
          <p:cNvSpPr/>
          <p:nvPr/>
        </p:nvSpPr>
        <p:spPr>
          <a:xfrm flipH="1">
            <a:off x="2971800" y="1371600"/>
            <a:ext cx="457200" cy="36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8" name=""/>
          <p:cNvSpPr/>
          <p:nvPr/>
        </p:nvSpPr>
        <p:spPr>
          <a:xfrm>
            <a:off x="1828800" y="1828800"/>
            <a:ext cx="360" cy="22860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9" name=""/>
          <p:cNvSpPr/>
          <p:nvPr/>
        </p:nvSpPr>
        <p:spPr>
          <a:xfrm>
            <a:off x="1828800" y="2971800"/>
            <a:ext cx="360" cy="22860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0" name=""/>
          <p:cNvSpPr/>
          <p:nvPr/>
        </p:nvSpPr>
        <p:spPr>
          <a:xfrm>
            <a:off x="2743200" y="3657600"/>
            <a:ext cx="457200" cy="36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F4A5D1A-90B3-45A2-A488-6E2937DE00AC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2025-11-03T21:48:54Z</dcterms:created>
  <dc:creator/>
  <dc:description>This work is licensed under a Creative Commons 0 License.
It makes use of the works of kka_libo_design@ashisuto.co.jp.</dc:description>
  <dc:language>ru-RU</dc:language>
  <cp:lastModifiedBy/>
  <dcterms:modified xsi:type="dcterms:W3CDTF">2025-11-10T21:10:33Z</dcterms:modified>
  <cp:revision>22</cp:revision>
  <dc:subject/>
  <dc:title>Blue Curve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